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Žáci opustí představu, že dějiny umění začínají v Řecku a končí v Paříži. Poznají deset tradic z pěti kontinentů a naučí se ptát na materiál, funkci a písmo místo na „styl“.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Počítejte, kolik desek musí tiskař použít, než vznikne jediná vlna. Techniku ukazuje japonský tiskař, ne evropský průvodce.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youtube-nocookie.com/embed/263hot9G8NA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HOTOVÁ LEKCE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1371600"/>
            <a:ext cx="80467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Umění mimo Evropu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1097280" y="2651760"/>
            <a:ext cx="69494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4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Indonéská jeskyně, Egypt, čínský svitek, japonský dřevořez, mughalská miniatura, perský rukopis, mayské malby, mixtécký kodex, etiopský diptych, australská skalní malba.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548640" y="420624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45 min · 10 až 14 let, 15 let a více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5 Z 11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16041" y="685800"/>
            <a:ext cx="2311918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Nanebevstoupení Proroka, list z Nizámího Chamsy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Islamic · dynastie Safíovců (1501–1722), kolem 1600 · Art Institute of Chicago · CC0-1.0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6 Z 11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56298" y="685800"/>
            <a:ext cx="4831404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Diptych se svatým Jiřím a Marií s dítětem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neznámý etiopský malíř · počátek 15. století · The Walters Art Museum, Baltimore (inv. 36.16)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7 Z 11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87552" y="685800"/>
            <a:ext cx="3768896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Núbijský vládce a biskup se svatými patrony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neznámý núbijský malíř · 14. století · Muzeum Narodowe w Warszawie (inv. 234003)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8 Z 11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94698" y="685800"/>
            <a:ext cx="2554605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Nástěnné malby v Chrámu maleb v Bonampaku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neznámí mayští malíři · asi 790 n. l. · Bonampak, Chiapas, Mexiko (Struktura 1, in situ) · CC BY-SA 2.0</a:t>
            </a:r>
            <a:endParaRPr lang="en-US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9 Z 11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68930" y="685800"/>
            <a:ext cx="3406140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Kodex Borgia, strana 27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neznámý mixtécko-pueblanský malíř · asi 1400–1520 (před španělským dobytím) · Biblioteca Apostolica Vaticana, Řím (Cod. Borg. mess. 1)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10 Z 11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17395" y="685800"/>
            <a:ext cx="5109210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Vakotyl v Ubirru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neznámí pravěcí autoři · pravěk; přesná datace neuvedena · Ubirr, Kakadu National Park · CC0</a:t>
            </a:r>
            <a:endParaRPr lang="en-US" sz="1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11 Z 11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27666" y="685800"/>
            <a:ext cx="4888669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Vznešení jeřábi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Zhao Ji (císař Chuej-cung) · 1112 · Liaoning Provincial Museum, Šen-jang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UVĚDOMĚNÍ SI VÝZNAMU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Otázky k diskusi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1097280" y="1554480"/>
            <a:ext cx="694944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1111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Kde a proč se obraz spojil s písmem (Egypt, Mexiko, Čína, Persie)?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1111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Které z těchto tradic Evropa poznala a které zničila?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1111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Co se stane s „dějinami umění“, když začnou v Indonésii?</a:t>
            </a:r>
            <a:endParaRPr lang="en-US" sz="1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 ZÁVĚR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Reflexe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1097280" y="1554480"/>
            <a:ext cx="694944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30000"/>
              </a:lnSpc>
              <a:buSzPct val="100000"/>
              <a:buChar char="•"/>
            </a:pPr>
            <a:r>
              <a:rPr lang="en-US" sz="1600" dirty="0">
                <a:solidFill>
                  <a:srgbClr val="1111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Které dílo byste chtěli vidět naživo a kde je dnes uložené? (Stránka díla uvádí instituci.)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CÍL HODINY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914400" y="1005840"/>
            <a:ext cx="731520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Poznáte deset uměleckých tradic z pěti kontinentů a naučíte se ptát na materiál, funkci a písmo, ne jen na styl.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25634" y="685800"/>
            <a:ext cx="3892731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14400" y="4183380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20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Kde vzniklo nejstarší známé zobrazení zvířete? (Ne v Evropě.)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EVOKACE: ODHALENÍ POPISKU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25634" y="685800"/>
            <a:ext cx="3892731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Panel s prasetem v Leang Tedongnge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neznámí pravěcí autoři · nejméně 45 500 let · Leang Tedongnge · CC BY-SA 4.0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EVOKACE: VIDEO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914400" y="1371600"/>
            <a:ext cx="7315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Experience Japanese Culture: Making The Great Wave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914400" y="25603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4:05 · japonsky a anglicky, české titulky automatickým překladem · Tokyo National Museum</a:t>
            </a:r>
            <a:endParaRPr lang="en-US" sz="1300" dirty="0"/>
          </a:p>
        </p:txBody>
      </p:sp>
      <p:sp>
        <p:nvSpPr>
          <p:cNvPr id="6" name="Text 3">
            <a:hlinkClick r:id="rId1" tooltip="Experience Japanese Culture: Making The Great Wave"/>
          </p:cNvPr>
          <p:cNvSpPr/>
          <p:nvPr/>
        </p:nvSpPr>
        <p:spPr>
          <a:xfrm>
            <a:off x="2743200" y="3200400"/>
            <a:ext cx="3657600" cy="457200"/>
          </a:xfrm>
          <a:prstGeom prst="rect">
            <a:avLst/>
          </a:prstGeom>
          <a:solidFill>
            <a:srgbClr val="11110F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u="sng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1" invalidUrl="" action="" tgtFrame="" tooltip="Experience Japanese Culture: Making The Great Wave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Přehrát video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548640" y="393192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https://www.youtube-nocookie.com/embed/263hot9G8NA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1 Z 11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27208" y="685800"/>
            <a:ext cx="5289584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Pohřební hostina z hrobky Nebamuna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neznámý egyptský malíř · asi 1350 př. n. l. (18. dynastie) · The British Museum, Londýn (inv. EA 37984)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2 Z 11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22594" y="685800"/>
            <a:ext cx="1698812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Poutníci mezi horami a potoky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Fan Kuan · kolem roku 1000 (Severní Sung) · National Palace Museum, Tchaj-pej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3 Z 11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18193" y="685800"/>
            <a:ext cx="5107614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Pod vlnou u Kanagawy (Velká vlna)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Kacušika Hokusai · asi 1830–1832 · The Metropolitan Museum of Art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4 Z 11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61985" y="685800"/>
            <a:ext cx="2020030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Mladý císař Akbar zatýká zpupného šáha Abú'l-Maálího, list z rukopisu Akbarnámy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Basawan · mughalská dynastie (1526–1857), kolem 1590–1595 · Art Institute of Chicago · CC0-1.0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Atlas umění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Umění mimo Evropu</dc:title>
  <dc:subject>Indonéská jeskyně, Egypt, čínský svitek, japonský dřevořez, mughalská miniatura, perský rukopis, mayské malby, mixtécký kodex, etiopský diptych, australská skalní malba.</dc:subject>
  <dc:creator>PptxGenJS</dc:creator>
  <cp:lastModifiedBy>PptxGenJS</cp:lastModifiedBy>
  <cp:revision>1</cp:revision>
  <dcterms:created xsi:type="dcterms:W3CDTF">2026-09-06T20:56:27Z</dcterms:created>
  <dcterms:modified xsi:type="dcterms:W3CDTF">2026-09-06T20:56:27Z</dcterms:modified>
</cp:coreProperties>
</file>