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rozpoznají, co portrét o člověku tvrdí (postavení, majetek, vzdělání, zbožnost, vnitřní stav) a jakými prostředky (pohled, gesto, předměty, pozadí, formát). Přenos na dnešní profilové fotografie.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se drží jediné otázky, co je ta divná šmouha v popředí, a nechá ji viset. Odpověď je v části dvě (Mczs4muSUHc).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9KiVNIUMmCc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HOTOVÁ LEKCE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Portrét: kdo se nechává malovat a proč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 pompejských manželů přes Arnolfiniovy, Vyslance a Dvorní dámy k Rembrandtovu stáří a autoportrétům moderny.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2995" y="685800"/>
            <a:ext cx="345801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Vyslanci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Hans Holbein mladší · 1533 · Národní galerie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2458" y="685800"/>
            <a:ext cx="295908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Dvorní dámy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Diego Velázquez · 1656 · Museo Nacional del Prado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7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9516" y="685800"/>
            <a:ext cx="2824967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Autoportrét se dvěma kruhy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Rembrandt van Rijn · asi 1665–1669 · Kenwood House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8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3062" y="685800"/>
            <a:ext cx="2057876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Lady Sarah Bunbury obětující Gráciím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Joshua Reynolds · 1763–65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9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5914" y="685800"/>
            <a:ext cx="419217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Portrét Wally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Egon Schiele · 1912 · Leopold Museum, Vienna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10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5025" y="685800"/>
            <a:ext cx="265395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Autoportrét na černém pozadí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Helene Schjerfbeck · 1915 · Finnish National Gallery / Ateneum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UVĚDOMĚNÍ SI VÝZNAMU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Otázky k diskusi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Kdo portrét zaplatil a co za své peníze chtěl?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Co je na portrétu „navíc“ (předměty, pozadí) a co by bez toho chybělo?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Kdy se portrét přestal zajímat o postavení a začal se zajímat o nitro?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byste ze svého dnešního profilu za sto let nechtěli, aby o vás někdo četl?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Zjistíte, co portrét tvrdí o člověku a jakými prostředky to dělá: pohledem, gestem, předměty a pozadím. Porovnáte to s dnešními profilovými fotkami.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2430" y="685800"/>
            <a:ext cx="305913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 o sobě tenhle člověk chce, abychom si mysleli?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2430" y="685800"/>
            <a:ext cx="305913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Terentius Neo a jeho žena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pompejský malíř · asi 55–79 n. l. · Museo Archeologico Nazionale di Napoli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Holbein's skull, Part one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1:30 · anglicky, české titulky automatickým překladem · The National Gallery</a:t>
            </a:r>
            <a:endParaRPr lang="en-US" sz="1300" dirty="0"/>
          </a:p>
        </p:txBody>
      </p:sp>
      <p:sp>
        <p:nvSpPr>
          <p:cNvPr id="6" name="Text 3">
            <a:hlinkClick r:id="rId1" tooltip="Holbein's skull, Part one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Holbein's skull, Part one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https://www.youtube-nocookie.com/embed/9KiVNIUMmCc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6108" y="685800"/>
            <a:ext cx="413178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Severovské tondo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římsko-egyptský malíř · kolem 200 n. l. · Antikensammlung Berlin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7694" y="685800"/>
            <a:ext cx="248861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Svatba manželů Arnolfiniových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 van Eyck · 1434 · National Gallery, London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0468" y="685800"/>
            <a:ext cx="246306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Autoportrét v kožešinovém plášti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Albrecht Dürer · 1500 · Alte Pinakothek, Mnichov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10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9879" y="685800"/>
            <a:ext cx="228424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Mona Lisa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Leonardo da Vinci · 1503–1519 · Musée du Louvre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Portrét: kdo se nechává malovat a proč</dc:title>
  <dc:subject>Od pompejských manželů přes Arnolfiniovy, Vyslance a Dvorní dámy k Rembrandtovu stáří a autoportrétům moderny.</dc:subject>
  <dc:creator>PptxGenJS</dc:creator>
  <cp:lastModifiedBy>PptxGenJS</cp:lastModifiedBy>
  <cp:revision>1</cp:revision>
  <dcterms:created xsi:type="dcterms:W3CDTF">2026-09-06T20:56:27Z</dcterms:created>
  <dcterms:modified xsi:type="dcterms:W3CDTF">2026-09-06T20:56:27Z</dcterms:modified>
</cp:coreProperties>
</file>